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8457" r:id="rId2"/>
    <p:sldId id="8452" r:id="rId3"/>
    <p:sldId id="8453" r:id="rId4"/>
    <p:sldId id="8456" r:id="rId5"/>
    <p:sldId id="256" r:id="rId6"/>
    <p:sldId id="257" r:id="rId7"/>
    <p:sldId id="267" r:id="rId8"/>
    <p:sldId id="258" r:id="rId9"/>
    <p:sldId id="261" r:id="rId10"/>
    <p:sldId id="262" r:id="rId11"/>
    <p:sldId id="263" r:id="rId12"/>
    <p:sldId id="266" r:id="rId13"/>
    <p:sldId id="265" r:id="rId14"/>
    <p:sldId id="285" r:id="rId15"/>
    <p:sldId id="844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0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6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8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9/21/2024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-omni/mini-omni" TargetMode="External"/><Relationship Id="rId2" Type="http://schemas.openxmlformats.org/officeDocument/2006/relationships/hyperlink" Target="https://huggingface.co/settings/token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pi.org/project/torch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youtu.be/bPHOyk_jzI8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youtu.be/BgcGj_-0Fc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3JlqE2pw0dE" TargetMode="External"/><Relationship Id="rId5" Type="http://schemas.openxmlformats.org/officeDocument/2006/relationships/hyperlink" Target="https://youtu.be/xo09W6pBS7U" TargetMode="External"/><Relationship Id="rId4" Type="http://schemas.openxmlformats.org/officeDocument/2006/relationships/hyperlink" Target="https://youtu.be/Eq_ruzuQNo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gqlrw-6I0s" TargetMode="External"/><Relationship Id="rId2" Type="http://schemas.openxmlformats.org/officeDocument/2006/relationships/hyperlink" Target="http://www.youtube.com/watch?v=8nWjvn8ZKtU&amp;t=7553s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linkedin.com/company/synergistic-software-solution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github.com/CompVis/stable-diffus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6D5CBB-18D8-3C49-48A3-14B3B1389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5FA6-A0D8-8F7C-2D5A-F87BC2A0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374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</a:rPr>
              <a:t>STABLE DIFFUSION ARCHITECTURE EXPLANATION: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9F414-68AE-E29A-8BE3-682A5D311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37421"/>
            <a:ext cx="12192000" cy="6120578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The process of generating an image from a text prompt, specifically a strawberry sushi image, using a diffusion model. Diffusion models are a class of generative models that learn to gradually denoise noise-corrupted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1. CLIP Text Encoder: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encodes the text prompt "An image of strawberry sushi" into a numerical representation, or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encoder uses a pre-trained model like CLIP (Contrastive Language-Image Pre-training) to understand the meaning of the text and convert it into a format that the model can process.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2. Latent Seed: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is a random vector of numbers that serves as the starting point for the image generation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latent seed is initialized with Gaussian noise, meaning it's filled with random values drawn from a Gaussian distribution.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3. Noise Scheduler: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determines the amount of noise to add or remove at each step of the generation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noise scheduler follows a pre-defined schedule, gradually decreasing the amount of noise over time.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4. U-Net with Attention: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is the core of the diffusion model, responsible for denoising the latent seed.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U-Net is a deep neural network architecture that learns to predict the noise pattern present in the latent seed. It uses attention mechanisms to focus on relevant parts of the image.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295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5FA6-A0D8-8F7C-2D5A-F87BC2A0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69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</a:rPr>
              <a:t>STABLE DIFFUSION ARCHITECTURE EXPLANATION:2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9F414-68AE-E29A-8BE3-682A5D311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66917"/>
            <a:ext cx="12192000" cy="60910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5. Decoder: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converts the denoised latent representation into a pixel-level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decoder uses a neural network to map the latent representation to the corresponding pixel values of the output image.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6. Repeat N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indicates that the denoising process is repeated multiple times (N steps) to gradually refine the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At each step, the U-Net predicts the noise, and the noise scheduler updates the latent seed accordingly.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Overall Process: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Encoding: The text prompt is encoded into a numerical representation.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Initialization: A latent seed is initialized with Gaussian noise.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Denoising: The U-Net iteratively denoises the latent seed, guided by the noise scheduler and the text embedding.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Decoding: The denoised latent representation is decoded into an image.</a:t>
            </a:r>
          </a:p>
          <a:p>
            <a:r>
              <a:rPr lang="en-US" b="1" dirty="0"/>
              <a:t>The final output is an image of strawberry sushi, generated based on the text prompt and the learned patterns in the diffusion model.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320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9248-0328-4559-5F12-8DFEDC664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9161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IN" sz="2800" b="1" dirty="0">
                <a:highlight>
                  <a:srgbClr val="FFFF00"/>
                </a:highlight>
              </a:rPr>
              <a:t>HUGGING FACE &amp; PY-TORCH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7D39B-6C47-2D10-802A-F7D8F7328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3290"/>
            <a:ext cx="12192000" cy="6464710"/>
          </a:xfrm>
        </p:spPr>
        <p:txBody>
          <a:bodyPr>
            <a:noAutofit/>
          </a:bodyPr>
          <a:lstStyle/>
          <a:p>
            <a:r>
              <a:rPr lang="en-US" sz="1600" b="1" dirty="0"/>
              <a:t>Hugging Face is a company that provides tools and resources for building </a:t>
            </a:r>
            <a:r>
              <a:rPr lang="en-US" sz="1600" b="1" dirty="0" err="1"/>
              <a:t>llm</a:t>
            </a:r>
            <a:r>
              <a:rPr lang="en-US" sz="1600" b="1" dirty="0"/>
              <a:t> applications for generative ai &amp; hugging face most notable for its Transformers library. </a:t>
            </a:r>
          </a:p>
          <a:p>
            <a:r>
              <a:rPr lang="en-US" sz="1600" b="1" dirty="0"/>
              <a:t>The company also has a platform that allows users to share pre trained models and datasets and showcase their work.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Transformers library: </a:t>
            </a:r>
            <a:r>
              <a:rPr lang="en-US" sz="1600" b="1" dirty="0"/>
              <a:t>This library provides a set of pre-trained models and tools for a variety of NLP tasks, including text classification, question answering, and machine translation.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Hugging Face Hub: </a:t>
            </a:r>
            <a:r>
              <a:rPr lang="en-US" sz="1600" b="1" dirty="0"/>
              <a:t>This platform allows users to share and discover machine learning models, datasets, and other resources.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Datasets library: </a:t>
            </a:r>
            <a:r>
              <a:rPr lang="en-US" sz="1600" b="1" dirty="0"/>
              <a:t>This library provides a collection of pre-processed datasets for a variety of machine learning tasks.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Training and evaluation tools: </a:t>
            </a:r>
            <a:r>
              <a:rPr lang="en-US" sz="1600" b="1" dirty="0"/>
              <a:t>Hugging Face provides tools for training and evaluating machine learning models.</a:t>
            </a:r>
          </a:p>
          <a:p>
            <a:r>
              <a:rPr lang="en-US" sz="1600" b="1" dirty="0"/>
              <a:t>HUGGING FACE AUTH TOKEN CREATION : 	</a:t>
            </a:r>
            <a:r>
              <a:rPr lang="en-US" sz="1600" b="1" dirty="0">
                <a:hlinkClick r:id="rId2"/>
              </a:rPr>
              <a:t>https://huggingface.co/settings/tokens</a:t>
            </a:r>
            <a:endParaRPr lang="en-US" sz="1600" b="1" dirty="0"/>
          </a:p>
          <a:p>
            <a:r>
              <a:rPr lang="en-US" sz="1600" b="1" dirty="0"/>
              <a:t>HUGGING FACE WITH GPT-OMINI MODEL:  	</a:t>
            </a:r>
            <a:r>
              <a:rPr lang="en-US" sz="1600" b="1" dirty="0">
                <a:hlinkClick r:id="rId3"/>
              </a:rPr>
              <a:t>https://huggingface.co/gpt-omni/mini-omni</a:t>
            </a:r>
            <a:endParaRPr lang="en-US" sz="1600" b="1" dirty="0"/>
          </a:p>
          <a:p>
            <a:r>
              <a:rPr lang="en-US" sz="1600" b="1" dirty="0"/>
              <a:t>SAVE THE MODEL WITH : 	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gpt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-omni/mini-omni</a:t>
            </a:r>
          </a:p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highlight>
                  <a:srgbClr val="00FF00"/>
                </a:highlight>
              </a:rPr>
              <a:t>PYTORCH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     </a:t>
            </a:r>
          </a:p>
          <a:p>
            <a:r>
              <a:rPr lang="en-US" sz="1400" b="1" dirty="0" err="1"/>
              <a:t>PyTorch</a:t>
            </a:r>
            <a:r>
              <a:rPr lang="en-US" sz="1400" b="1" dirty="0"/>
              <a:t> is a popular open-source machine learning library primarily used for deep learning applications. Using </a:t>
            </a:r>
            <a:r>
              <a:rPr lang="en-US" sz="1400" b="1" dirty="0" err="1"/>
              <a:t>pytorch</a:t>
            </a:r>
            <a:r>
              <a:rPr lang="en-US" sz="1400" b="1" dirty="0"/>
              <a:t> create tensors, Neural Network, optimizer, Data loading, dynamic computation graph, Tensors &amp; </a:t>
            </a:r>
            <a:r>
              <a:rPr lang="en-US" sz="1400" b="1" dirty="0" err="1"/>
              <a:t>Gpu</a:t>
            </a:r>
            <a:r>
              <a:rPr lang="en-US" sz="1400" b="1" dirty="0"/>
              <a:t> </a:t>
            </a:r>
            <a:r>
              <a:rPr lang="en-US" sz="1400" b="1" dirty="0" err="1"/>
              <a:t>Excelaration</a:t>
            </a:r>
            <a:r>
              <a:rPr lang="en-US" sz="1400" b="1" dirty="0"/>
              <a:t>, custom loss function, pre build layers &amp; modules, model training &amp; evaluation. </a:t>
            </a:r>
          </a:p>
          <a:p>
            <a:r>
              <a:rPr lang="en-US" sz="16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 DOCUMENTATION :  </a:t>
            </a:r>
            <a:r>
              <a:rPr lang="en-US" sz="1600" b="1" dirty="0">
                <a:solidFill>
                  <a:srgbClr val="3E8FF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https://pypi.org/project/torch/</a:t>
            </a:r>
            <a:endParaRPr lang="en-US" sz="1600" b="1" dirty="0"/>
          </a:p>
          <a:p>
            <a:r>
              <a:rPr lang="en-US" sz="1600" b="1" dirty="0">
                <a:solidFill>
                  <a:schemeClr val="tx2"/>
                </a:solidFill>
              </a:rPr>
              <a:t>PYTORCH GITHU : </a:t>
            </a:r>
            <a:r>
              <a:rPr lang="en-US" sz="1600" b="1" u="sng" dirty="0">
                <a:solidFill>
                  <a:srgbClr val="0070C0"/>
                </a:solidFill>
              </a:rPr>
              <a:t>https://github.com/pytorch/pytorch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</a:t>
            </a:r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12486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A926-C1A7-6741-F68D-769EB4E82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26" y="88491"/>
            <a:ext cx="12123174" cy="58010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2800" b="1" dirty="0">
                <a:highlight>
                  <a:srgbClr val="FFFF00"/>
                </a:highlight>
              </a:rPr>
              <a:t>ANNOUCMENT OF NEW TRAINING PROGRAMME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40297-7DB9-A1FB-1EFA-212A3C663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68594"/>
            <a:ext cx="12192000" cy="6100915"/>
          </a:xfrm>
        </p:spPr>
        <p:txBody>
          <a:bodyPr>
            <a:normAutofit/>
          </a:bodyPr>
          <a:lstStyle/>
          <a:p>
            <a:r>
              <a:rPr lang="en-US" b="1" dirty="0"/>
              <a:t>Full Stack Data Science &amp; AI @ 4:00 PM (IST) by </a:t>
            </a:r>
            <a:r>
              <a:rPr lang="en-US" b="1" dirty="0" err="1"/>
              <a:t>Mr.Prakash</a:t>
            </a:r>
            <a:r>
              <a:rPr lang="en-US" b="1" dirty="0"/>
              <a:t> </a:t>
            </a:r>
            <a:r>
              <a:rPr lang="en-US" b="1" dirty="0" err="1"/>
              <a:t>Senapathi</a:t>
            </a:r>
            <a:r>
              <a:rPr lang="en-US" b="1" dirty="0"/>
              <a:t> </a:t>
            </a:r>
          </a:p>
          <a:p>
            <a:r>
              <a:rPr lang="en-US" b="1" dirty="0"/>
              <a:t>Day-1: </a:t>
            </a:r>
            <a:r>
              <a:rPr lang="en-US" b="1" dirty="0">
                <a:hlinkClick r:id="rId2"/>
              </a:rPr>
              <a:t>https://youtu.be/BgcGj_-0FcE</a:t>
            </a:r>
            <a:endParaRPr lang="en-US" b="1" dirty="0"/>
          </a:p>
          <a:p>
            <a:r>
              <a:rPr lang="en-US" b="1" dirty="0"/>
              <a:t>Day-2: </a:t>
            </a:r>
            <a:r>
              <a:rPr lang="en-US" b="1" dirty="0">
                <a:hlinkClick r:id="rId3"/>
              </a:rPr>
              <a:t>https://youtu.be/bPHOyk_jzI8</a:t>
            </a:r>
            <a:endParaRPr lang="en-US" b="1" dirty="0"/>
          </a:p>
          <a:p>
            <a:r>
              <a:rPr lang="en-US" b="1" dirty="0"/>
              <a:t>Day-3: </a:t>
            </a:r>
            <a:r>
              <a:rPr lang="en-US" b="1" dirty="0">
                <a:hlinkClick r:id="rId4"/>
              </a:rPr>
              <a:t>https://youtu.be/Eq_ruzuQNoc</a:t>
            </a:r>
            <a:endParaRPr lang="en-US" b="1" dirty="0"/>
          </a:p>
          <a:p>
            <a:r>
              <a:rPr lang="en-US" b="1" dirty="0"/>
              <a:t>Day-4:</a:t>
            </a:r>
            <a:r>
              <a:rPr lang="en-US" b="1" dirty="0">
                <a:hlinkClick r:id="rId5"/>
              </a:rPr>
              <a:t>https://youtu.be/xo09W6pBS7U</a:t>
            </a:r>
            <a:endParaRPr lang="en-US" b="1" dirty="0"/>
          </a:p>
          <a:p>
            <a:r>
              <a:rPr lang="en-US" b="1" dirty="0"/>
              <a:t>Day-5:</a:t>
            </a:r>
            <a:r>
              <a:rPr lang="en-US" b="1" dirty="0">
                <a:hlinkClick r:id="rId6"/>
              </a:rPr>
              <a:t>https://youtu.be/3JlqE2pw0dE</a:t>
            </a:r>
            <a:endParaRPr lang="en-US" b="1" dirty="0"/>
          </a:p>
          <a:p>
            <a:endParaRPr lang="en-IN" b="1" dirty="0"/>
          </a:p>
        </p:txBody>
      </p:sp>
      <p:pic>
        <p:nvPicPr>
          <p:cNvPr id="5" name="Picture 4" descr="A poster for a classroom&#10;&#10;Description automatically generated">
            <a:extLst>
              <a:ext uri="{FF2B5EF4-FFF2-40B4-BE49-F238E27FC236}">
                <a16:creationId xmlns:a16="http://schemas.microsoft.com/office/drawing/2014/main" id="{54E149B1-330D-F5FE-5F75-6A537292A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58" y="1150374"/>
            <a:ext cx="6700684" cy="5707626"/>
          </a:xfrm>
          <a:prstGeom prst="rect">
            <a:avLst/>
          </a:prstGeom>
        </p:spPr>
      </p:pic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AFC448F3-50E7-28A5-A0AD-953B3F14D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2" y="3387225"/>
            <a:ext cx="4699819" cy="34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0F8E-56C3-FCD7-1D48-F0AA1A00F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2560"/>
            <a:ext cx="12191999" cy="146304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8GENERATIVE JOB MARKET 2024- 2030 AS PER MARKET RESEARCH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4A3AF-DAC4-3E6E-4914-92E1A9CB8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62560"/>
            <a:ext cx="6096001" cy="6695439"/>
          </a:xfrm>
          <a:gradFill>
            <a:gsLst>
              <a:gs pos="22433">
                <a:srgbClr val="DCF0FA"/>
              </a:gs>
              <a:gs pos="75830">
                <a:srgbClr val="8BCEED"/>
              </a:gs>
              <a:gs pos="94000">
                <a:srgbClr val="9ED6F0"/>
              </a:gs>
              <a:gs pos="100000">
                <a:srgbClr val="74C4E9"/>
              </a:gs>
              <a:gs pos="100000">
                <a:srgbClr val="9DD5F0"/>
              </a:gs>
              <a:gs pos="9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100000">
                <a:srgbClr val="ADDCF2"/>
              </a:gs>
              <a:gs pos="9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Generative Ai in Jobs Market Segmentations : -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Based on Application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Content Creation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Data Analysis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Customer Services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Other Applications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Based on Technology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Natural Language Processing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Computer Vision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Machine Learning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Other Technologies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Based on Job Field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Marketing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Human Resource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Research</a:t>
            </a:r>
          </a:p>
          <a:p>
            <a:pPr algn="l" fontAlgn="auto"/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Other Fields</a:t>
            </a:r>
          </a:p>
          <a:p>
            <a:pPr algn="l"/>
            <a:endParaRPr lang="en-IN" sz="20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0C7B7-CD6C-126E-A26A-01387569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98" y="717755"/>
            <a:ext cx="9081082" cy="59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7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224C-ED5F-A1B4-AA14-C6A5D5045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0" y="127820"/>
            <a:ext cx="12192000" cy="648929"/>
          </a:xfrm>
        </p:spPr>
        <p:txBody>
          <a:bodyPr>
            <a:noAutofit/>
          </a:bodyPr>
          <a:lstStyle/>
          <a:p>
            <a:r>
              <a:rPr lang="en-IN" sz="3600" b="1" dirty="0">
                <a:highlight>
                  <a:srgbClr val="FFFF00"/>
                </a:highlight>
              </a:rPr>
              <a:t>GENERATIVE AI PREVIOUS RECORDING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F7A18-6B5E-FDB0-8EF5-26D972A03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76749"/>
            <a:ext cx="12192000" cy="618449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1- ChatGPT Tutorial for Developers | Introduction to ChatGPT 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=SDStCnlITT8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2- Generative AI Workshop : 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=Xp1MnygECUs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3- LARGE LANGUAGE MODEL 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=v0w9LXXrsys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4- COMPLETE DATA SCIENCE LIBRARY: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=MsFhUjFL4vE&amp;t=209s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 About Data Science &amp; Generative AI: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=TR_OCx5z-m8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6- Generative AI with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Langchain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Langsmith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OpenAI &amp;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LLMops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	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MAkXifYHnuw&amp;t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=1320s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7- 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Google Generative AI | Gemini AI: </a:t>
            </a:r>
            <a:r>
              <a:rPr lang="it-IT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youtube.com/watch?v=BDrXdvNh19Q&amp;t=5684s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8-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 AI for Build LLM Model Using Lama 3,Hugging Face &amp;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Ollama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=eDN6fAWLNNE&amp;t=5425s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9- GEMMA-9B Integration with GROQ, HUGGINGFACE &amp; LANGCHAIN: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=Bp1XyvMvedg&amp;t=7086s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10-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NLP: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=s-xhKH-e8ig&amp;t=5844s</a:t>
            </a: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11- RAG: </a:t>
            </a:r>
            <a:r>
              <a:rPr lang="en-IN" sz="1800" b="1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  <a:hlinkClick r:id="rId2"/>
              </a:rPr>
              <a:t>www.youtube.com/watch?v=8nWjvn8ZKtU&amp;t=7553s</a:t>
            </a:r>
            <a:endParaRPr lang="en-IN" sz="1800" b="1" kern="100" dirty="0">
              <a:highlight>
                <a:srgbClr val="00FFFF"/>
              </a:highlight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9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12-  CREW AI: </a:t>
            </a:r>
            <a:r>
              <a:rPr lang="en-IN" sz="1900" b="1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https://www.youtube.com/watch?v=0gqlrw-6I0s</a:t>
            </a:r>
            <a:endParaRPr lang="en-IN" sz="1900" b="1" kern="100" dirty="0">
              <a:highlight>
                <a:srgbClr val="00FFFF"/>
              </a:highlight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IN" sz="19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13- STABLE DIFFUSION :  </a:t>
            </a:r>
            <a:r>
              <a:rPr lang="en-IN" sz="1900" b="1" u="sng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https://www.youtube.com/watch?v=c1GqJ-VFLW0</a:t>
            </a: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IN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252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rectangular frame with white text&#10;&#10;Description automatically generated">
            <a:extLst>
              <a:ext uri="{FF2B5EF4-FFF2-40B4-BE49-F238E27FC236}">
                <a16:creationId xmlns:a16="http://schemas.microsoft.com/office/drawing/2014/main" id="{6B117133-B610-A6B8-1A70-49469B5B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09" r="-1" b="18749"/>
          <a:stretch/>
        </p:blipFill>
        <p:spPr>
          <a:xfrm>
            <a:off x="457202" y="804920"/>
            <a:ext cx="5426764" cy="1938797"/>
          </a:xfrm>
          <a:prstGeom prst="rect">
            <a:avLst/>
          </a:prstGeom>
        </p:spPr>
      </p:pic>
      <p:pic>
        <p:nvPicPr>
          <p:cNvPr id="3" name="Picture 2" descr="A black cube with a white and black symbol on it&#10;&#10;Description automatically generated">
            <a:extLst>
              <a:ext uri="{FF2B5EF4-FFF2-40B4-BE49-F238E27FC236}">
                <a16:creationId xmlns:a16="http://schemas.microsoft.com/office/drawing/2014/main" id="{932BDA41-DB71-5883-D530-66B7AA3F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57" r="2" b="1892"/>
          <a:stretch/>
        </p:blipFill>
        <p:spPr>
          <a:xfrm>
            <a:off x="457201" y="4041458"/>
            <a:ext cx="5426764" cy="1939836"/>
          </a:xfrm>
          <a:prstGeom prst="rect">
            <a:avLst/>
          </a:prstGeom>
        </p:spPr>
      </p:pic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986326FE-5CB5-B2C6-69F1-F9E2EB87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94" y="25261"/>
            <a:ext cx="5663677" cy="5436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3A064-3B85-13BA-C3D6-EA3877E9D727}"/>
              </a:ext>
            </a:extLst>
          </p:cNvPr>
          <p:cNvSpPr txBox="1"/>
          <p:nvPr/>
        </p:nvSpPr>
        <p:spPr>
          <a:xfrm>
            <a:off x="6330260" y="5632410"/>
            <a:ext cx="5626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1"/>
                </a:solidFill>
                <a:highlight>
                  <a:srgbClr val="FFFF00"/>
                </a:highlight>
              </a:rPr>
              <a:t>https://drive.google.com/drive/u/0/folders/1sHsaHEf4-e8VwFI2GLu8pWDZIlzhZB_4</a:t>
            </a:r>
          </a:p>
        </p:txBody>
      </p:sp>
    </p:spTree>
    <p:extLst>
      <p:ext uri="{BB962C8B-B14F-4D97-AF65-F5344CB8AC3E}">
        <p14:creationId xmlns:p14="http://schemas.microsoft.com/office/powerpoint/2010/main" val="382731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CD1AE-C98F-ECB4-43A2-AB7A01850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635613" cy="707886"/>
          </a:xfrm>
          <a:gradFill>
            <a:gsLst>
              <a:gs pos="83000">
                <a:srgbClr val="8FCFE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AGENDA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087D3-33B4-A0AB-7065-F1B09DEF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7886"/>
            <a:ext cx="9635613" cy="61501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My Introduction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What is stable diffusion &amp; Real time implementation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Stable Diffusion 3 projects which integrates with OMINI, HUGGING FACE &amp; PYTORCH.</a:t>
            </a:r>
          </a:p>
          <a:p>
            <a:pPr marL="342900">
              <a:lnSpc>
                <a:spcPct val="100000"/>
              </a:lnSpc>
            </a:pP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1</a:t>
            </a:r>
            <a:r>
              <a:rPr lang="en-US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st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TEXT PROMPT TO IMAGE GENERATION USING GITHUB </a:t>
            </a:r>
            <a:endParaRPr lang="en-US" sz="1600" b="1" dirty="0">
              <a:solidFill>
                <a:schemeClr val="tx2"/>
              </a:solidFill>
              <a:highlight>
                <a:srgbClr val="C0C0C0"/>
              </a:highlight>
            </a:endParaRPr>
          </a:p>
          <a:p>
            <a:pPr marL="342900">
              <a:lnSpc>
                <a:spcPct val="100000"/>
              </a:lnSpc>
            </a:pP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2</a:t>
            </a:r>
            <a:r>
              <a:rPr lang="en-US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nd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TEXT PROMPT TO IMAGE GENERATION USING HUGGING FACE &amp; PYTORCH </a:t>
            </a:r>
          </a:p>
          <a:p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    3</a:t>
            </a:r>
            <a:r>
              <a:rPr lang="en-IN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rd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IMAGE GENERATION FROM MULTILANGUAGE   TEXTPROMPT ( OPEN-AI    (GPT-4 </a:t>
            </a:r>
            <a:r>
              <a:rPr lang="en-IN" sz="1600" b="1" dirty="0" err="1">
                <a:solidFill>
                  <a:schemeClr val="tx2"/>
                </a:solidFill>
                <a:highlight>
                  <a:srgbClr val="C0C0C0"/>
                </a:highlight>
              </a:rPr>
              <a:t>Omini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Model),  LANGTRAN, PYTORCH, HUGGING FACE, STABLE DIFFUSION PIPELINE.</a:t>
            </a:r>
            <a:r>
              <a:rPr lang="en-IN" b="1" dirty="0"/>
              <a:t>	</a:t>
            </a:r>
            <a:endParaRPr lang="en-US" b="1" dirty="0"/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Stable Diffusion Architecture.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About New Batch Schedule Date, Time, Duration.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Generative AI &amp; LLM models previous classes recording.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Question &amp; Answer.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Like, subscribe &amp; comments on videos to bring more Latest Content.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18" name="Picture 17" descr="A page in a planner">
            <a:extLst>
              <a:ext uri="{FF2B5EF4-FFF2-40B4-BE49-F238E27FC236}">
                <a16:creationId xmlns:a16="http://schemas.microsoft.com/office/drawing/2014/main" id="{8F7F8E62-FED8-D3AA-B786-5EA400C1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9" r="30799" b="-1"/>
          <a:stretch/>
        </p:blipFill>
        <p:spPr>
          <a:xfrm>
            <a:off x="9557426" y="10"/>
            <a:ext cx="2634573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288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A8ED-8BE3-EB29-0E76-EE6F9CF61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354"/>
            <a:ext cx="12192000" cy="707886"/>
          </a:xfrm>
          <a:gradFill>
            <a:gsLst>
              <a:gs pos="83000">
                <a:srgbClr val="8FCFE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tx2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MY INTRODUCTION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5AD9B-2027-C6E1-A8CD-9C11EE0BA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77240"/>
            <a:ext cx="12192000" cy="6080760"/>
          </a:xfrm>
          <a:gradFill>
            <a:gsLst>
              <a:gs pos="79000">
                <a:srgbClr val="9ED6F0"/>
              </a:gs>
              <a:gs pos="47000">
                <a:srgbClr val="74C4E9"/>
              </a:gs>
              <a:gs pos="63000">
                <a:srgbClr val="9DD5F0"/>
              </a:gs>
              <a:gs pos="9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34000">
                <a:srgbClr val="ADDCF2"/>
              </a:gs>
              <a:gs pos="4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LEAD DATASCIENTIST @ NARESH IT 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 K. PRAKASH SENAPATI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INDUSTRY EXPERIENCE 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 17+YRS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WORK EXPERIENCE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</a:t>
            </a:r>
            <a:r>
              <a:rPr lang="en-IN" sz="2000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KROGER IT  | GENPACT | VALUELABS | MPHASIS | ITFAS | KIABI | A3MAX |</a:t>
            </a:r>
          </a:p>
          <a:p>
            <a:pPr algn="l">
              <a:spcBef>
                <a:spcPts val="0"/>
              </a:spcBef>
            </a:pPr>
            <a:endParaRPr lang="en-IN" sz="2000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TEACHING EXPERIENCE </a:t>
            </a:r>
            <a:r>
              <a:rPr lang="en-IN" sz="2000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IN" sz="2000" b="1" u="sng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SYNERGISTIC SOFTWARE SOLUTIONS | IIIT-BANGALORE UPGRADE </a:t>
            </a:r>
          </a:p>
          <a:p>
            <a:pPr marL="3837600" lvl="8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400" b="1" u="sng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spcBef>
                <a:spcPts val="0"/>
              </a:spcBef>
            </a:pPr>
            <a:r>
              <a:rPr lang="en-IN" sz="2000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      				       GREAT LEARNING | CORPORATE TRAINER | NARESH IT</a:t>
            </a:r>
          </a:p>
          <a:p>
            <a:pPr algn="l">
              <a:spcBef>
                <a:spcPts val="0"/>
              </a:spcBef>
            </a:pPr>
            <a:endParaRPr lang="en-IN" sz="2000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PERMANENET WORKING CLIENT 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EUROPEAN BASED CLIENT 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TRAINING MODE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OFFLINE &amp; ONLINE 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OFFLINE LOCATION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AMEERPET, HYDERBAD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OFFLINE LAB 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 PHYSICAL LAB &amp; ONLINE LEARNER  VIRTUAL LAB</a:t>
            </a:r>
            <a:endParaRPr lang="en-IN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DURATION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5-6 MONTHS  &amp; TIME 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8:30AM</a:t>
            </a:r>
            <a:endParaRPr lang="en-IN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CLASS DAY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MON - FRI || 2</a:t>
            </a:r>
            <a:r>
              <a:rPr lang="en-IN" b="1" baseline="30000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nd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&amp; 4</a:t>
            </a:r>
            <a:r>
              <a:rPr lang="en-IN" b="1" baseline="30000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th</a:t>
            </a: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 WEEK– SATURDAY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MICROSOFT CERTIFIED DATASCIENTIST</a:t>
            </a: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dirty="0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GOOGLE CERTIFIED GENERATIVE AI ENGIEER </a:t>
            </a:r>
          </a:p>
          <a:p>
            <a:pPr algn="l">
              <a:spcBef>
                <a:spcPts val="0"/>
              </a:spcBef>
            </a:pPr>
            <a:endParaRPr lang="en-IN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1800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</a:rPr>
              <a:t>LINKEDIN </a:t>
            </a:r>
            <a:r>
              <a:rPr lang="en-I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sym typeface="Wingdings" panose="05000000000000000000" pitchFamily="2" charset="2"/>
              </a:rPr>
              <a:t>https://www.linkedin.com/in/kodi-prakash-senapati-a95a60182/</a:t>
            </a: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b="1" u="sng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algn="l">
              <a:spcBef>
                <a:spcPts val="0"/>
              </a:spcBef>
            </a:pPr>
            <a:endParaRPr lang="en-IN" b="1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  <a:p>
            <a:pPr algn="l">
              <a:spcBef>
                <a:spcPts val="0"/>
              </a:spcBef>
            </a:pPr>
            <a:endParaRPr lang="en-IN" dirty="0">
              <a:effectLst>
                <a:outerShdw blurRad="50800" dist="50800" dir="5400000" algn="ctr" rotWithShape="0">
                  <a:schemeClr val="accent4">
                    <a:lumMod val="20000"/>
                    <a:lumOff val="80000"/>
                  </a:schemeClr>
                </a:outerShdw>
              </a:effectLst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101719-8CB0-48B1-1A8B-D691D54CE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1046" y="5817235"/>
          <a:ext cx="14478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447652" imgH="527234" progId="Package">
                  <p:embed/>
                </p:oleObj>
              </mc:Choice>
              <mc:Fallback>
                <p:oleObj name="Packager Shell Object" showAsIcon="1" r:id="rId3" imgW="1447652" imgH="527234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101719-8CB0-48B1-1A8B-D691D54CE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1046" y="5817235"/>
                        <a:ext cx="14478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person with a small device on his chest&#10;&#10;Description automatically generated">
            <a:extLst>
              <a:ext uri="{FF2B5EF4-FFF2-40B4-BE49-F238E27FC236}">
                <a16:creationId xmlns:a16="http://schemas.microsoft.com/office/drawing/2014/main" id="{47DEFA0D-DE5E-8D9A-1E42-ED8A63B31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80" y="4194823"/>
            <a:ext cx="2381730" cy="20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2E02D-8CD2-F229-1195-3C82F848ADAD}"/>
              </a:ext>
            </a:extLst>
          </p:cNvPr>
          <p:cNvSpPr/>
          <p:nvPr/>
        </p:nvSpPr>
        <p:spPr>
          <a:xfrm>
            <a:off x="3468312" y="277141"/>
            <a:ext cx="1855844" cy="6197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SCIENCE</a:t>
            </a:r>
            <a:endParaRPr lang="en-IN" sz="16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5F798E-D006-C459-C4E9-FED7557AD220}"/>
              </a:ext>
            </a:extLst>
          </p:cNvPr>
          <p:cNvSpPr/>
          <p:nvPr/>
        </p:nvSpPr>
        <p:spPr>
          <a:xfrm>
            <a:off x="6241054" y="2746754"/>
            <a:ext cx="2413820" cy="5462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GENERATIVE </a:t>
            </a:r>
          </a:p>
          <a:p>
            <a:pPr algn="ctr"/>
            <a:r>
              <a:rPr lang="en-US" sz="1600" b="1" dirty="0"/>
              <a:t>Artificial Intelligence </a:t>
            </a:r>
            <a:endParaRPr lang="en-IN" sz="16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D42463-A19B-F92B-7887-0211BA87CB3E}"/>
              </a:ext>
            </a:extLst>
          </p:cNvPr>
          <p:cNvSpPr/>
          <p:nvPr/>
        </p:nvSpPr>
        <p:spPr>
          <a:xfrm>
            <a:off x="3556807" y="2715569"/>
            <a:ext cx="1745222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ARTIFICIAL ITELLIGENCE</a:t>
            </a:r>
            <a:endParaRPr lang="en-IN" sz="16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93A78A-5B56-E339-ABFF-A593F69028A1}"/>
              </a:ext>
            </a:extLst>
          </p:cNvPr>
          <p:cNvSpPr/>
          <p:nvPr/>
        </p:nvSpPr>
        <p:spPr>
          <a:xfrm>
            <a:off x="408035" y="2750647"/>
            <a:ext cx="140601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MACHINE LEARNING</a:t>
            </a:r>
            <a:endParaRPr lang="en-IN" sz="16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8DEE87-8D6A-5E51-A9CF-5D96629A3E54}"/>
              </a:ext>
            </a:extLst>
          </p:cNvPr>
          <p:cNvSpPr/>
          <p:nvPr/>
        </p:nvSpPr>
        <p:spPr>
          <a:xfrm>
            <a:off x="324450" y="3965206"/>
            <a:ext cx="1661656" cy="3367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REGRESSION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8C30A2-6C06-64B8-C842-1295BD47FADB}"/>
              </a:ext>
            </a:extLst>
          </p:cNvPr>
          <p:cNvSpPr/>
          <p:nvPr/>
        </p:nvSpPr>
        <p:spPr>
          <a:xfrm>
            <a:off x="324450" y="4425907"/>
            <a:ext cx="2000869" cy="4135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BA6B65-DA9B-EF09-DD69-7E10FAF22043}"/>
              </a:ext>
            </a:extLst>
          </p:cNvPr>
          <p:cNvSpPr/>
          <p:nvPr/>
        </p:nvSpPr>
        <p:spPr>
          <a:xfrm>
            <a:off x="334268" y="4981539"/>
            <a:ext cx="1769809" cy="3441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CLUSTERING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EBEB2-B288-40BA-BC67-9DB11F5B3AF6}"/>
              </a:ext>
            </a:extLst>
          </p:cNvPr>
          <p:cNvSpPr/>
          <p:nvPr/>
        </p:nvSpPr>
        <p:spPr>
          <a:xfrm>
            <a:off x="4095128" y="3944249"/>
            <a:ext cx="786585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NLP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2056D5-669B-FC12-A2F6-D14A87E08959}"/>
              </a:ext>
            </a:extLst>
          </p:cNvPr>
          <p:cNvSpPr/>
          <p:nvPr/>
        </p:nvSpPr>
        <p:spPr>
          <a:xfrm>
            <a:off x="3635469" y="4452280"/>
            <a:ext cx="1922211" cy="34412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 LEARNING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99D6C9-6296-57F1-5661-160266FA5BB4}"/>
              </a:ext>
            </a:extLst>
          </p:cNvPr>
          <p:cNvSpPr/>
          <p:nvPr/>
        </p:nvSpPr>
        <p:spPr>
          <a:xfrm>
            <a:off x="3480612" y="4999801"/>
            <a:ext cx="2231927" cy="41048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D491D7-B6D6-0B6F-7BA2-8D86798CE481}"/>
              </a:ext>
            </a:extLst>
          </p:cNvPr>
          <p:cNvSpPr/>
          <p:nvPr/>
        </p:nvSpPr>
        <p:spPr>
          <a:xfrm>
            <a:off x="6946486" y="3824008"/>
            <a:ext cx="1641987" cy="4928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LLM MODELS</a:t>
            </a:r>
            <a:endParaRPr lang="en-IN" sz="16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3FEC36-D3E3-40FA-D224-532BA091C796}"/>
              </a:ext>
            </a:extLst>
          </p:cNvPr>
          <p:cNvSpPr/>
          <p:nvPr/>
        </p:nvSpPr>
        <p:spPr>
          <a:xfrm>
            <a:off x="6692090" y="5796820"/>
            <a:ext cx="820999" cy="32321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META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20312B-AD81-2292-05D8-5FC033C21A08}"/>
              </a:ext>
            </a:extLst>
          </p:cNvPr>
          <p:cNvSpPr/>
          <p:nvPr/>
        </p:nvSpPr>
        <p:spPr>
          <a:xfrm>
            <a:off x="6644155" y="5347252"/>
            <a:ext cx="1194625" cy="314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GOOGLE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1CABFF-357B-6F5D-3AD6-B808F6072068}"/>
              </a:ext>
            </a:extLst>
          </p:cNvPr>
          <p:cNvSpPr/>
          <p:nvPr/>
        </p:nvSpPr>
        <p:spPr>
          <a:xfrm>
            <a:off x="6636775" y="4852043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 AI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7F15EC-2934-8E72-7878-8672F474E25A}"/>
              </a:ext>
            </a:extLst>
          </p:cNvPr>
          <p:cNvSpPr/>
          <p:nvPr/>
        </p:nvSpPr>
        <p:spPr>
          <a:xfrm>
            <a:off x="6692090" y="6229521"/>
            <a:ext cx="1125800" cy="4058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CLAUDE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61634A-538F-8D27-427A-B95B9138E0ED}"/>
              </a:ext>
            </a:extLst>
          </p:cNvPr>
          <p:cNvSpPr/>
          <p:nvPr/>
        </p:nvSpPr>
        <p:spPr>
          <a:xfrm>
            <a:off x="280215" y="1476064"/>
            <a:ext cx="16616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SUPERVISED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84167E-C91A-EE37-0658-EFBDA291BF88}"/>
              </a:ext>
            </a:extLst>
          </p:cNvPr>
          <p:cNvSpPr/>
          <p:nvPr/>
        </p:nvSpPr>
        <p:spPr>
          <a:xfrm>
            <a:off x="3468312" y="1496604"/>
            <a:ext cx="1922211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UNSUPERVISED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913140-B15C-33E8-BA1D-EF01D31BB2DD}"/>
              </a:ext>
            </a:extLst>
          </p:cNvPr>
          <p:cNvSpPr/>
          <p:nvPr/>
        </p:nvSpPr>
        <p:spPr>
          <a:xfrm>
            <a:off x="6536018" y="1500218"/>
            <a:ext cx="21188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REINFORCEMENT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821A4A8-9261-63E2-B7BA-07BF9CE7F37E}"/>
              </a:ext>
            </a:extLst>
          </p:cNvPr>
          <p:cNvSpPr/>
          <p:nvPr/>
        </p:nvSpPr>
        <p:spPr>
          <a:xfrm>
            <a:off x="7514315" y="2249765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E4B0751E-BC37-185A-2017-7A376421C5F8}"/>
              </a:ext>
            </a:extLst>
          </p:cNvPr>
          <p:cNvSpPr/>
          <p:nvPr/>
        </p:nvSpPr>
        <p:spPr>
          <a:xfrm>
            <a:off x="4321262" y="2217660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438DE9AD-E062-631A-6D27-E87B92E8E507}"/>
              </a:ext>
            </a:extLst>
          </p:cNvPr>
          <p:cNvSpPr/>
          <p:nvPr/>
        </p:nvSpPr>
        <p:spPr>
          <a:xfrm>
            <a:off x="894733" y="2253519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F167B5F3-4830-97BC-27DD-99306EE222E8}"/>
              </a:ext>
            </a:extLst>
          </p:cNvPr>
          <p:cNvSpPr/>
          <p:nvPr/>
        </p:nvSpPr>
        <p:spPr>
          <a:xfrm>
            <a:off x="7514315" y="3292973"/>
            <a:ext cx="223641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87F6857D-B13F-0839-388B-82C8C5FD0612}"/>
              </a:ext>
            </a:extLst>
          </p:cNvPr>
          <p:cNvSpPr/>
          <p:nvPr/>
        </p:nvSpPr>
        <p:spPr>
          <a:xfrm>
            <a:off x="4380266" y="3406317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76615395-D7A8-24F2-6A7C-A1F73D5107EC}"/>
              </a:ext>
            </a:extLst>
          </p:cNvPr>
          <p:cNvSpPr/>
          <p:nvPr/>
        </p:nvSpPr>
        <p:spPr>
          <a:xfrm>
            <a:off x="914392" y="3467173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ED2B0C4-6791-AFE6-E2D2-223B7F936798}"/>
              </a:ext>
            </a:extLst>
          </p:cNvPr>
          <p:cNvSpPr/>
          <p:nvPr/>
        </p:nvSpPr>
        <p:spPr>
          <a:xfrm>
            <a:off x="7513089" y="4351544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1A5953-4344-80E0-90C7-964F564DDD3D}"/>
              </a:ext>
            </a:extLst>
          </p:cNvPr>
          <p:cNvCxnSpPr>
            <a:cxnSpLocks/>
          </p:cNvCxnSpPr>
          <p:nvPr/>
        </p:nvCxnSpPr>
        <p:spPr>
          <a:xfrm flipH="1">
            <a:off x="1986106" y="850409"/>
            <a:ext cx="1482206" cy="62565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961FDEA-C698-580A-D9E2-B6838060BB46}"/>
              </a:ext>
            </a:extLst>
          </p:cNvPr>
          <p:cNvCxnSpPr>
            <a:cxnSpLocks/>
          </p:cNvCxnSpPr>
          <p:nvPr/>
        </p:nvCxnSpPr>
        <p:spPr>
          <a:xfrm>
            <a:off x="5324156" y="775031"/>
            <a:ext cx="1875519" cy="64562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0C8BAF-746C-C1AC-5125-BDFE912A68AB}"/>
              </a:ext>
            </a:extLst>
          </p:cNvPr>
          <p:cNvCxnSpPr>
            <a:cxnSpLocks/>
          </p:cNvCxnSpPr>
          <p:nvPr/>
        </p:nvCxnSpPr>
        <p:spPr>
          <a:xfrm>
            <a:off x="4321262" y="896866"/>
            <a:ext cx="0" cy="50319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1A657398-92EC-B612-7FC0-B231319DBFD9}"/>
              </a:ext>
            </a:extLst>
          </p:cNvPr>
          <p:cNvSpPr/>
          <p:nvPr/>
        </p:nvSpPr>
        <p:spPr>
          <a:xfrm>
            <a:off x="7838797" y="4960603"/>
            <a:ext cx="963561" cy="1517584"/>
          </a:xfrm>
          <a:prstGeom prst="rightBrac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7BC48D98-9B01-C8E1-A859-E7D09554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58" y="-1"/>
            <a:ext cx="3357697" cy="3965207"/>
          </a:xfrm>
          <a:prstGeom prst="rect">
            <a:avLst/>
          </a:prstGeom>
          <a:noFill/>
          <a:effectLst>
            <a:glow rad="127000">
              <a:srgbClr val="FF0000"/>
            </a:glow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D9788BF-DA73-A5D5-CBB7-E898A9E203A7}"/>
              </a:ext>
            </a:extLst>
          </p:cNvPr>
          <p:cNvSpPr/>
          <p:nvPr/>
        </p:nvSpPr>
        <p:spPr>
          <a:xfrm>
            <a:off x="8943650" y="5410285"/>
            <a:ext cx="1125799" cy="6182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 AGENTS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57A4B9C-B7AE-6239-3C58-71BBFFEF9590}"/>
              </a:ext>
            </a:extLst>
          </p:cNvPr>
          <p:cNvSpPr/>
          <p:nvPr/>
        </p:nvSpPr>
        <p:spPr>
          <a:xfrm>
            <a:off x="10702503" y="5073531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CREW AI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AA74E3A-8AB6-597E-D8DD-21F45F98C2AE}"/>
              </a:ext>
            </a:extLst>
          </p:cNvPr>
          <p:cNvSpPr/>
          <p:nvPr/>
        </p:nvSpPr>
        <p:spPr>
          <a:xfrm>
            <a:off x="10704916" y="5621497"/>
            <a:ext cx="1359432" cy="375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SUPER AGI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B1106AB-3FA4-C69E-E80F-E89C8D4416A0}"/>
              </a:ext>
            </a:extLst>
          </p:cNvPr>
          <p:cNvSpPr/>
          <p:nvPr/>
        </p:nvSpPr>
        <p:spPr>
          <a:xfrm>
            <a:off x="10704916" y="6207739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Unfetch</a:t>
            </a:r>
            <a:r>
              <a:rPr lang="en-IN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4EA9EB-9720-4635-1FE9-2BC6AF91AB9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0069449" y="5337249"/>
            <a:ext cx="582900" cy="38214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41B2F45-144C-AF56-4535-9B5C8363D9AE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10087004" y="5809012"/>
            <a:ext cx="617912" cy="8961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085746-F25E-DA32-FEF6-5A2EBBF45AE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0069449" y="6028505"/>
            <a:ext cx="635467" cy="34761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7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1D8F3-E517-2740-AF20-35668905D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150" y="88345"/>
            <a:ext cx="8757776" cy="73843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What is stable diffusion 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2B0D2CD-476E-66AB-A287-DABF99A3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49" r="25668" b="-1"/>
          <a:stretch/>
        </p:blipFill>
        <p:spPr>
          <a:xfrm>
            <a:off x="20" y="10"/>
            <a:ext cx="339239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D514EC-D2BF-F1AB-EFF4-73479027F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149" y="971403"/>
            <a:ext cx="8973804" cy="5798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Stable Diffusion is a type of generative model primarily used for creating images from text descriptions. </a:t>
            </a:r>
          </a:p>
          <a:p>
            <a:pPr marL="6858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It employs a process called diffusion, where it gradually transforms random noise into a coherent image by following a learned pattern from training data.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The model can generate high-quality visuals based on various prompts, making it popular for creative applications in art, design, and even game development.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Its ability to create detailed and diverse images has made it a significant tool in the realm of artificial intelligence. </a:t>
            </a:r>
          </a:p>
        </p:txBody>
      </p:sp>
    </p:spTree>
    <p:extLst>
      <p:ext uri="{BB962C8B-B14F-4D97-AF65-F5344CB8AC3E}">
        <p14:creationId xmlns:p14="http://schemas.microsoft.com/office/powerpoint/2010/main" val="121593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AB54D-EA64-A066-B556-22DEC27C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9" y="0"/>
            <a:ext cx="12188952" cy="7540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>
                <a:highlight>
                  <a:srgbClr val="FFFF00"/>
                </a:highlight>
              </a:rPr>
              <a:t>REAL TIME USAGE OF STABLE DIFFUSION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7BC54-0102-2D03-FC97-26531BFC4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54068"/>
            <a:ext cx="12185903" cy="610393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1. Social Media Content Creation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</a:t>
            </a:r>
            <a:r>
              <a:rPr lang="en-US" sz="1400" b="1" dirty="0"/>
              <a:t>: Influencers and marketers use Stable Diffusion to generate eye-catching images for social media posts.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By entering a prompt related to trending topics or themes, they can quickly create unique visuals that engage their audience, reducing the time needed for graphic design.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2. Video Game Asset Generation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</a:t>
            </a:r>
            <a:r>
              <a:rPr lang="en-US" sz="1400" b="1" dirty="0"/>
              <a:t>: Indie game developers use Stable Diffusion to create concept art and character designs.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</a:t>
            </a:r>
            <a:r>
              <a:rPr lang="en-US" sz="1400" b="1" dirty="0"/>
              <a:t>: During brainstorming sessions, developers input descriptions of characters or environments to generate visuals instantly, helping the team visualize ideas more effectively and iterate rapidly.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3. Product Visualization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E-commerce businesses leverage Stable Diffusion to visualize products in various settings or styles.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A fashion retailer can input descriptions of clothing items along with desired backgrounds, generating promotional images that showcase products in different contexts without the need for expensive photo shoots.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4. Art Generation for Streaming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Artists streaming on platforms like Twitch use Stable Diffusion to create art live for their audience.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As they receive prompts from viewers, they can generate images on the spot, providing an interactive experience that engages their audience and showcases the capabilities of AI.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5. Storyboarding in Animation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Animation studios use Stable Diffusion during the pre-production phase to visualize scenes and character designs.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Writers and directors input scene descriptions to generate storyboards quickly, allowing them to iterate on ideas and share visuals with the team.</a:t>
            </a:r>
          </a:p>
          <a:p>
            <a:pPr>
              <a:lnSpc>
                <a:spcPct val="100000"/>
              </a:lnSpc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8429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1BEF-D6B1-2F08-0169-CF8602D0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2423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4400" b="1" dirty="0">
                <a:highlight>
                  <a:srgbClr val="FFFF00"/>
                </a:highlight>
              </a:rPr>
              <a:t>HAND’S ON STABLE DIFFUSION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0BA04-415B-8F01-0A27-FE4B31F37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24232"/>
            <a:ext cx="12192000" cy="5933767"/>
          </a:xfrm>
        </p:spPr>
        <p:txBody>
          <a:bodyPr>
            <a:normAutofit lnSpcReduction="10000"/>
          </a:bodyPr>
          <a:lstStyle/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PROJECT-1:</a:t>
            </a:r>
          </a:p>
          <a:p>
            <a:r>
              <a:rPr lang="en-IN" b="1" dirty="0"/>
              <a:t>	TEXT PROMPT TO IMAGE GENERATION USING GITHUB </a:t>
            </a:r>
          </a:p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PROJECT-2:</a:t>
            </a:r>
          </a:p>
          <a:p>
            <a:r>
              <a:rPr lang="en-IN" b="1" dirty="0"/>
              <a:t>	TEXT PROMPT TO IMAGE GENERATION USING HUGGING FACE &amp; PYTORCH</a:t>
            </a:r>
          </a:p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PROJECT-3: </a:t>
            </a:r>
          </a:p>
          <a:p>
            <a:r>
              <a:rPr lang="en-IN" b="1" dirty="0"/>
              <a:t>	IMAGE GENERATION FROM MULTILANGUAGE TEXTPROMPT</a:t>
            </a:r>
          </a:p>
          <a:p>
            <a:r>
              <a:rPr lang="en-IN" b="1" dirty="0"/>
              <a:t>			OPEN-AI (GPT-4 </a:t>
            </a:r>
            <a:r>
              <a:rPr lang="en-IN" b="1" dirty="0" err="1"/>
              <a:t>Omini</a:t>
            </a:r>
            <a:r>
              <a:rPr lang="en-IN" b="1" dirty="0"/>
              <a:t> Model)</a:t>
            </a:r>
          </a:p>
          <a:p>
            <a:r>
              <a:rPr lang="en-IN" b="1" dirty="0"/>
              <a:t>			LANGTRAN</a:t>
            </a:r>
          </a:p>
          <a:p>
            <a:r>
              <a:rPr lang="en-IN" b="1" dirty="0"/>
              <a:t>			HUGGING FACE</a:t>
            </a:r>
          </a:p>
          <a:p>
            <a:r>
              <a:rPr lang="en-IN" b="1" dirty="0"/>
              <a:t>			STABLE DIFFUSION PIPELINE</a:t>
            </a:r>
          </a:p>
          <a:p>
            <a:r>
              <a:rPr lang="en-IN" b="1" dirty="0"/>
              <a:t>			PYTORCH</a:t>
            </a:r>
          </a:p>
          <a:p>
            <a:r>
              <a:rPr lang="en-IN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80927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8A01C-1551-9051-53BB-A26E138A6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2" y="137651"/>
            <a:ext cx="11948158" cy="1358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>
                <a:highlight>
                  <a:srgbClr val="FFFF00"/>
                </a:highlight>
              </a:rPr>
              <a:t>LET’S EXPLORE FEW WEBSITES WHICH INTEGRATE WITH STABLE DIFFUSON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39DDE-0918-8C77-2419-FE1D9F83D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1" y="1679407"/>
            <a:ext cx="6209397" cy="494562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Stable Diffusion Integration with Hugging Face: (stability/stable-diffusion)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/>
              <a:t>https://huggingface.co/spaces/stabilityai/stable-diffusion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Let’s understand from Wikipedia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/>
              <a:t>https://en.wikipedia.org/wiki/Stable_Diffusion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Stable Diffusion </a:t>
            </a:r>
            <a:r>
              <a:rPr lang="en-US" b="1" dirty="0" err="1">
                <a:solidFill>
                  <a:srgbClr val="0070C0"/>
                </a:solidFill>
              </a:rPr>
              <a:t>Github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https://github.com/CompVis/stable-diffusion</a:t>
            </a:r>
            <a:endParaRPr lang="en-US" b="1" u="sng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CLIP MODEL &amp; VAE AUTOENCODER &amp; GENERATIVE AI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00000"/>
              </a:lnSpc>
            </a:pPr>
            <a:r>
              <a:rPr lang="en-US" b="1" u="sng" dirty="0">
                <a:sym typeface="Wingdings" panose="05000000000000000000" pitchFamily="2" charset="2"/>
              </a:rPr>
              <a:t>youtube.com/watch?v=Xp1MnygECUs&amp;t=6174s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FEA81CB7-E758-6570-3453-4950FF9C1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6440128" y="1570804"/>
            <a:ext cx="5748823" cy="45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DA0-84CA-E416-CB4C-8A436383F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8322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4400" b="1">
                <a:highlight>
                  <a:srgbClr val="FFFF00"/>
                </a:highlight>
              </a:rPr>
              <a:t>STABEL DIFFUSION ARCHITECTURE</a:t>
            </a:r>
            <a:endParaRPr lang="en-IN" sz="4400" b="1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3747C-EAF1-BC1D-47FF-0A87A267A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983226"/>
            <a:ext cx="12191999" cy="58747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Picture 8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27318565-B6F0-DD1F-9A9D-394C64C6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983226"/>
            <a:ext cx="7406643" cy="39850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AF13B8-353D-D1AA-B891-D276DDAB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3768819"/>
            <a:ext cx="7305039" cy="30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890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1926</Words>
  <Application>Microsoft Office PowerPoint</Application>
  <PresentationFormat>Widescreen</PresentationFormat>
  <Paragraphs>192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Aptos</vt:lpstr>
      <vt:lpstr>Arial</vt:lpstr>
      <vt:lpstr>Avenir Next LT Pro</vt:lpstr>
      <vt:lpstr>Posterama</vt:lpstr>
      <vt:lpstr>Roboto</vt:lpstr>
      <vt:lpstr>Wingdings</vt:lpstr>
      <vt:lpstr>SplashVTI</vt:lpstr>
      <vt:lpstr>Packager Shell Object</vt:lpstr>
      <vt:lpstr>PowerPoint Presentation</vt:lpstr>
      <vt:lpstr>AGENDA </vt:lpstr>
      <vt:lpstr>MY INTRODUCTION </vt:lpstr>
      <vt:lpstr>PowerPoint Presentation</vt:lpstr>
      <vt:lpstr>What is stable diffusion ?</vt:lpstr>
      <vt:lpstr>REAL TIME USAGE OF STABLE DIFFUSION</vt:lpstr>
      <vt:lpstr>HAND’S ON STABLE DIFFUSION PROJECT </vt:lpstr>
      <vt:lpstr>LET’S EXPLORE FEW WEBSITES WHICH INTEGRATE WITH STABLE DIFFUSON </vt:lpstr>
      <vt:lpstr>STABEL DIFFUSION ARCHITECTURE</vt:lpstr>
      <vt:lpstr>STABLE DIFFUSION ARCHITECTURE EXPLANATION: 1</vt:lpstr>
      <vt:lpstr>STABLE DIFFUSION ARCHITECTURE EXPLANATION:2</vt:lpstr>
      <vt:lpstr>HUGGING FACE &amp; PY-TORCH</vt:lpstr>
      <vt:lpstr>ANNOUCMENT OF NEW TRAINING PROGRAMME</vt:lpstr>
      <vt:lpstr>8GENERATIVE JOB MARKET 2024- 2030 AS PER MARKET RESEARCH</vt:lpstr>
      <vt:lpstr>GENERATIVE AI PREVIOUS RECORDING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kodi prakash senapati</dc:creator>
  <cp:lastModifiedBy>kodi prakash senapati</cp:lastModifiedBy>
  <cp:revision>12</cp:revision>
  <dcterms:created xsi:type="dcterms:W3CDTF">2024-09-21T06:09:43Z</dcterms:created>
  <dcterms:modified xsi:type="dcterms:W3CDTF">2024-09-21T15:21:58Z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2024-09-21T06:16:06Z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fef07c45-9e0d-4224-8a97-78a39d8ae827</vt:lpwstr>
  </property>
  <property fmtid="{D5CDD505-2E9C-101B-9397-08002B2CF9AE}" pid="7" name="MSIP_Label_defa4170-0d19-0005-0004-bc88714345d2_ActionId">
    <vt:lpwstr>4cf6c0a2-38e2-4496-b8da-30b6d682919e</vt:lpwstr>
  </property>
  <property fmtid="{D5CDD505-2E9C-101B-9397-08002B2CF9AE}" pid="8" name="MSIP_Label_defa4170-0d19-0005-0004-bc88714345d2_ContentBits">
    <vt:lpwstr>0</vt:lpwstr>
  </property>
</Properties>
</file>